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example.com/data&apos;).subscribe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image" Target="../media/image-10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ngularjs.org/guide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image" Target="../media/image-11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xample.com/image.png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image" Target="../media/image-5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example.com/data&apos;).subscribe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image" Target="../media/image-7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his.fb.group" TargetMode="External"/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image" Target="../media/image-9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814632"/>
            <a:ext cx="7468553" cy="1943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650"/>
              </a:lnSpc>
              <a:buNone/>
            </a:pPr>
            <a:r>
              <a:rPr lang="en-US" sz="6120" b="1" spc="-122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Introduction to Angular</a:t>
            </a:r>
            <a:endParaRPr lang="en-US" sz="6120" dirty="0"/>
          </a:p>
        </p:txBody>
      </p:sp>
      <p:sp>
        <p:nvSpPr>
          <p:cNvPr id="6" name="Text 2"/>
          <p:cNvSpPr/>
          <p:nvPr/>
        </p:nvSpPr>
        <p:spPr>
          <a:xfrm>
            <a:off x="6324124" y="4116705"/>
            <a:ext cx="7468553" cy="229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is a powerful and versatile JavaScript framework used to build dynamic web applications. It's maintained by </a:t>
            </a:r>
            <a:pPr indent="0" marL="0">
              <a:lnSpc>
                <a:spcPts val="3016"/>
              </a:lnSpc>
              <a:buNone/>
            </a:pPr>
            <a:r>
              <a:rPr lang="en-US" sz="1885" b="1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Google </a:t>
            </a:r>
            <a:pPr indent="0" marL="0">
              <a:lnSpc>
                <a:spcPts val="3016"/>
              </a:lnSpc>
              <a:buNone/>
            </a:pPr>
            <a:r>
              <a:rPr lang="en-US" sz="1885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has become a popular choice for front-end development, favored for its efficiency, robustness, and comprehensive features. This presentation delves into the fundamentals of Angular, exploring its core concepts, advantages, and practical implementation. </a:t>
            </a:r>
            <a:endParaRPr lang="en-US" sz="1885" dirty="0"/>
          </a:p>
        </p:txBody>
      </p:sp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244" y="1546503"/>
            <a:ext cx="6613684" cy="520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98"/>
              </a:lnSpc>
              <a:buNone/>
            </a:pPr>
            <a:r>
              <a:rPr lang="en-US" sz="3278" b="1" spc="-66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Routing and HTTP Requests</a:t>
            </a:r>
            <a:endParaRPr lang="en-US" sz="3278" dirty="0"/>
          </a:p>
        </p:txBody>
      </p:sp>
      <p:sp>
        <p:nvSpPr>
          <p:cNvPr id="6" name="Shape 2"/>
          <p:cNvSpPr/>
          <p:nvPr/>
        </p:nvSpPr>
        <p:spPr>
          <a:xfrm>
            <a:off x="619244" y="2531388"/>
            <a:ext cx="398145" cy="398145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55809" y="2605564"/>
            <a:ext cx="124897" cy="249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67"/>
              </a:lnSpc>
              <a:buNone/>
            </a:pPr>
            <a:r>
              <a:rPr lang="en-US" sz="1967" b="1" spc="-39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1967" dirty="0"/>
          </a:p>
        </p:txBody>
      </p:sp>
      <p:sp>
        <p:nvSpPr>
          <p:cNvPr id="8" name="Text 4"/>
          <p:cNvSpPr/>
          <p:nvPr/>
        </p:nvSpPr>
        <p:spPr>
          <a:xfrm>
            <a:off x="1194316" y="2531388"/>
            <a:ext cx="2081808" cy="260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49"/>
              </a:lnSpc>
              <a:buNone/>
            </a:pPr>
            <a:r>
              <a:rPr lang="en-US" sz="1639" b="1" spc="-3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Routing</a:t>
            </a:r>
            <a:endParaRPr lang="en-US" sz="1639" dirty="0"/>
          </a:p>
        </p:txBody>
      </p:sp>
      <p:sp>
        <p:nvSpPr>
          <p:cNvPr id="9" name="Text 5"/>
          <p:cNvSpPr/>
          <p:nvPr/>
        </p:nvSpPr>
        <p:spPr>
          <a:xfrm>
            <a:off x="1194316" y="2897743"/>
            <a:ext cx="3289221" cy="1415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routing allows navigating between different parts of the application without reloading the entire page, creating a smooth and seamless user experience. </a:t>
            </a:r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229"/>
              </a:lnSpc>
              <a:buNone/>
            </a:pPr>
            <a:r>
              <a:rPr lang="en-US" sz="1393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const routes: Routes = </a:t>
            </a:r>
            <a:endParaRPr lang="en-US" sz="1393" dirty="0"/>
          </a:p>
        </p:txBody>
      </p:sp>
      <p:sp>
        <p:nvSpPr>
          <p:cNvPr id="10" name="Text 6"/>
          <p:cNvSpPr/>
          <p:nvPr/>
        </p:nvSpPr>
        <p:spPr>
          <a:xfrm>
            <a:off x="1194316" y="4418886"/>
            <a:ext cx="3289221" cy="22640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9"/>
              </a:lnSpc>
              <a:buNone/>
            </a:pPr>
            <a:r>
              <a:rPr lang="en-US" sz="1393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 { path: 'home', component: HomeComponent }, { path: 'about', component: AboutComponent } ];</a:t>
            </a:r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229"/>
              </a:lnSpc>
              <a:buNone/>
            </a:pPr>
            <a:r>
              <a:rPr lang="en-US" sz="1393" i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//Router Module:</a:t>
            </a:r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229"/>
              </a:lnSpc>
              <a:buNone/>
            </a:pPr>
            <a:r>
              <a:rPr lang="en-US" sz="1393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@NgModule({ imports: [RouterModule.forRoot(routes)], exports: [RouterModule] }) export class AppRoutingModule { }</a:t>
            </a:r>
            <a:endParaRPr lang="en-US" sz="1393" dirty="0"/>
          </a:p>
        </p:txBody>
      </p:sp>
      <p:sp>
        <p:nvSpPr>
          <p:cNvPr id="11" name="Shape 7"/>
          <p:cNvSpPr/>
          <p:nvPr/>
        </p:nvSpPr>
        <p:spPr>
          <a:xfrm>
            <a:off x="4660463" y="2531388"/>
            <a:ext cx="398145" cy="398145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797028" y="2605564"/>
            <a:ext cx="124897" cy="249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67"/>
              </a:lnSpc>
              <a:buNone/>
            </a:pPr>
            <a:r>
              <a:rPr lang="en-US" sz="1967" b="1" spc="-39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1967" dirty="0"/>
          </a:p>
        </p:txBody>
      </p:sp>
      <p:sp>
        <p:nvSpPr>
          <p:cNvPr id="13" name="Text 9"/>
          <p:cNvSpPr/>
          <p:nvPr/>
        </p:nvSpPr>
        <p:spPr>
          <a:xfrm>
            <a:off x="5235535" y="2531388"/>
            <a:ext cx="2081808" cy="260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49"/>
              </a:lnSpc>
              <a:buNone/>
            </a:pPr>
            <a:r>
              <a:rPr lang="en-US" sz="1639" b="1" spc="-3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HTTP Requests</a:t>
            </a:r>
            <a:endParaRPr lang="en-US" sz="1639" dirty="0"/>
          </a:p>
        </p:txBody>
      </p:sp>
      <p:sp>
        <p:nvSpPr>
          <p:cNvPr id="14" name="Text 10"/>
          <p:cNvSpPr/>
          <p:nvPr/>
        </p:nvSpPr>
        <p:spPr>
          <a:xfrm>
            <a:off x="5235535" y="2897743"/>
            <a:ext cx="3289221" cy="36791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provides the HttpClient service for making HTTP requests to external APIs or servers to retrieve or send data. This enables communication with backend systems and integration with external services.</a:t>
            </a:r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229"/>
              </a:lnSpc>
              <a:buNone/>
            </a:pPr>
            <a:r>
              <a:rPr lang="en-US" sz="1393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this.http.get('</a:t>
            </a:r>
            <a:pPr indent="0" marL="0">
              <a:lnSpc>
                <a:spcPts val="2229"/>
              </a:lnSpc>
              <a:buNone/>
            </a:pPr>
            <a:r>
              <a:rPr lang="en-US" sz="1393" b="1" u="sng" spc="-28" kern="0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https://api.example.com/data').subscribe</a:t>
            </a:r>
            <a:pPr indent="0" marL="0">
              <a:lnSpc>
                <a:spcPts val="2229"/>
              </a:lnSpc>
              <a:buNone/>
            </a:pPr>
            <a:r>
              <a:rPr lang="en-US" sz="1393" b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(response =&gt; console.log(response));</a:t>
            </a:r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</a:t>
            </a:r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http.get</a:t>
            </a:r>
            <a:pPr indent="0" marL="0">
              <a:lnSpc>
                <a:spcPts val="2229"/>
              </a:lnSpc>
              <a:buNone/>
            </a:pPr>
            <a:r>
              <a:rPr lang="en-US" sz="1393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sends a GET request to the specified URL, and the response is logged to the console.)</a:t>
            </a:r>
            <a:endParaRPr lang="en-US" sz="1393" dirty="0"/>
          </a:p>
        </p:txBody>
      </p:sp>
      <p:pic>
        <p:nvPicPr>
          <p:cNvPr id="15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817257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spc="-89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Conclusion:</a:t>
            </a:r>
            <a:endParaRPr lang="en-US" sz="4435" dirty="0"/>
          </a:p>
        </p:txBody>
      </p:sp>
      <p:sp>
        <p:nvSpPr>
          <p:cNvPr id="6" name="Text 2"/>
          <p:cNvSpPr/>
          <p:nvPr/>
        </p:nvSpPr>
        <p:spPr>
          <a:xfrm>
            <a:off x="837724" y="3880247"/>
            <a:ext cx="7468553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provides a rich set of tools and features that streamline frontend development, including efficient data binding and modular design. To maximize your use of Angular, explore its extensive </a:t>
            </a:r>
            <a:pPr indent="0" marL="0">
              <a:lnSpc>
                <a:spcPts val="3016"/>
              </a:lnSpc>
              <a:buNone/>
            </a:pPr>
            <a:r>
              <a:rPr lang="en-US" sz="1885" b="1" u="sng" spc="-38" kern="0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documentation </a:t>
            </a:r>
            <a:pPr indent="0" marL="0">
              <a:lnSpc>
                <a:spcPts val="3016"/>
              </a:lnSpc>
              <a:buNone/>
            </a:pPr>
            <a:r>
              <a:rPr lang="en-US" sz="1885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and tutorials to unlock its full potential and stay ahead in web development</a:t>
            </a:r>
            <a:endParaRPr lang="en-US" sz="1885" dirty="0"/>
          </a:p>
        </p:txBody>
      </p:sp>
      <p:pic>
        <p:nvPicPr>
          <p:cNvPr id="7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3923228"/>
            <a:ext cx="12954952" cy="3830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6"/>
              </a:lnSpc>
              <a:buNone/>
            </a:pPr>
            <a:endParaRPr lang="en-US" sz="1885" dirty="0"/>
          </a:p>
        </p:txBody>
      </p:sp>
      <p:pic>
        <p:nvPicPr>
          <p:cNvPr id="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069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4063" y="3218855"/>
            <a:ext cx="5808464" cy="5899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645"/>
              </a:lnSpc>
              <a:buNone/>
            </a:pPr>
            <a:r>
              <a:rPr lang="en-US" sz="3716" b="1" spc="-74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Why Frontend Frameworks?</a:t>
            </a:r>
            <a:endParaRPr lang="en-US" sz="3716" dirty="0"/>
          </a:p>
        </p:txBody>
      </p:sp>
      <p:sp>
        <p:nvSpPr>
          <p:cNvPr id="6" name="Shape 2"/>
          <p:cNvSpPr/>
          <p:nvPr/>
        </p:nvSpPr>
        <p:spPr>
          <a:xfrm>
            <a:off x="1074063" y="4335185"/>
            <a:ext cx="451247" cy="4512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28844" y="4419243"/>
            <a:ext cx="141565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0"/>
              </a:lnSpc>
              <a:buNone/>
            </a:pPr>
            <a:r>
              <a:rPr lang="en-US" sz="2230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230" dirty="0"/>
          </a:p>
        </p:txBody>
      </p:sp>
      <p:sp>
        <p:nvSpPr>
          <p:cNvPr id="8" name="Text 4"/>
          <p:cNvSpPr/>
          <p:nvPr/>
        </p:nvSpPr>
        <p:spPr>
          <a:xfrm>
            <a:off x="1725811" y="4335185"/>
            <a:ext cx="2359581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22"/>
              </a:lnSpc>
              <a:buNone/>
            </a:pPr>
            <a:r>
              <a:rPr lang="en-US" sz="1858" b="1" spc="-37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Code Reusability</a:t>
            </a:r>
            <a:endParaRPr lang="en-US" sz="1858" dirty="0"/>
          </a:p>
        </p:txBody>
      </p:sp>
      <p:sp>
        <p:nvSpPr>
          <p:cNvPr id="9" name="Text 5"/>
          <p:cNvSpPr/>
          <p:nvPr/>
        </p:nvSpPr>
        <p:spPr>
          <a:xfrm>
            <a:off x="1725811" y="4750356"/>
            <a:ext cx="5489138" cy="962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27"/>
              </a:lnSpc>
              <a:buNone/>
            </a:pPr>
            <a:r>
              <a:rPr lang="en-US" sz="1579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Frameworks provide pre-built components and structures, promoting code reuse, reducing development time, and fostering consistency across applications.</a:t>
            </a:r>
            <a:endParaRPr lang="en-US" sz="1579" dirty="0"/>
          </a:p>
        </p:txBody>
      </p:sp>
      <p:sp>
        <p:nvSpPr>
          <p:cNvPr id="10" name="Shape 6"/>
          <p:cNvSpPr/>
          <p:nvPr/>
        </p:nvSpPr>
        <p:spPr>
          <a:xfrm>
            <a:off x="7415451" y="4335185"/>
            <a:ext cx="451247" cy="4512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70232" y="4419243"/>
            <a:ext cx="141565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0"/>
              </a:lnSpc>
              <a:buNone/>
            </a:pPr>
            <a:r>
              <a:rPr lang="en-US" sz="2230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230" dirty="0"/>
          </a:p>
        </p:txBody>
      </p:sp>
      <p:sp>
        <p:nvSpPr>
          <p:cNvPr id="12" name="Text 8"/>
          <p:cNvSpPr/>
          <p:nvPr/>
        </p:nvSpPr>
        <p:spPr>
          <a:xfrm>
            <a:off x="8067199" y="4335185"/>
            <a:ext cx="2485549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22"/>
              </a:lnSpc>
              <a:buNone/>
            </a:pPr>
            <a:r>
              <a:rPr lang="en-US" sz="1858" b="1" spc="-37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Simplified Development</a:t>
            </a:r>
            <a:endParaRPr lang="en-US" sz="1858" dirty="0"/>
          </a:p>
        </p:txBody>
      </p:sp>
      <p:sp>
        <p:nvSpPr>
          <p:cNvPr id="13" name="Text 9"/>
          <p:cNvSpPr/>
          <p:nvPr/>
        </p:nvSpPr>
        <p:spPr>
          <a:xfrm>
            <a:off x="8067199" y="4750356"/>
            <a:ext cx="5489138" cy="962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27"/>
              </a:lnSpc>
              <a:buNone/>
            </a:pPr>
            <a:r>
              <a:rPr lang="en-US" sz="1579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Frameworks offer standardized patterns and best practices, simplifying development by streamlining common tasks and reducing the need for repetitive coding.</a:t>
            </a:r>
            <a:endParaRPr lang="en-US" sz="1579" dirty="0"/>
          </a:p>
        </p:txBody>
      </p:sp>
      <p:sp>
        <p:nvSpPr>
          <p:cNvPr id="14" name="Shape 10"/>
          <p:cNvSpPr/>
          <p:nvPr/>
        </p:nvSpPr>
        <p:spPr>
          <a:xfrm>
            <a:off x="1074063" y="6139458"/>
            <a:ext cx="451247" cy="4512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228844" y="6223516"/>
            <a:ext cx="141565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0"/>
              </a:lnSpc>
              <a:buNone/>
            </a:pPr>
            <a:r>
              <a:rPr lang="en-US" sz="2230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230" dirty="0"/>
          </a:p>
        </p:txBody>
      </p:sp>
      <p:sp>
        <p:nvSpPr>
          <p:cNvPr id="16" name="Text 12"/>
          <p:cNvSpPr/>
          <p:nvPr/>
        </p:nvSpPr>
        <p:spPr>
          <a:xfrm>
            <a:off x="1725811" y="6139458"/>
            <a:ext cx="2359581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22"/>
              </a:lnSpc>
              <a:buNone/>
            </a:pPr>
            <a:r>
              <a:rPr lang="en-US" sz="1858" b="1" spc="-37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Enhanced Testability</a:t>
            </a:r>
            <a:endParaRPr lang="en-US" sz="1858" dirty="0"/>
          </a:p>
        </p:txBody>
      </p:sp>
      <p:sp>
        <p:nvSpPr>
          <p:cNvPr id="17" name="Text 13"/>
          <p:cNvSpPr/>
          <p:nvPr/>
        </p:nvSpPr>
        <p:spPr>
          <a:xfrm>
            <a:off x="1725811" y="6554629"/>
            <a:ext cx="5489138" cy="962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27"/>
              </a:lnSpc>
              <a:buNone/>
            </a:pPr>
            <a:r>
              <a:rPr lang="en-US" sz="1579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Frameworks often include testing tools and frameworks, making it easier to write and run tests, improving code quality and ensuring reliability.</a:t>
            </a:r>
            <a:endParaRPr lang="en-US" sz="1579" dirty="0"/>
          </a:p>
        </p:txBody>
      </p:sp>
      <p:sp>
        <p:nvSpPr>
          <p:cNvPr id="18" name="Shape 14"/>
          <p:cNvSpPr/>
          <p:nvPr/>
        </p:nvSpPr>
        <p:spPr>
          <a:xfrm>
            <a:off x="7415451" y="6139458"/>
            <a:ext cx="451247" cy="4512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570232" y="6223516"/>
            <a:ext cx="141565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30"/>
              </a:lnSpc>
              <a:buNone/>
            </a:pPr>
            <a:r>
              <a:rPr lang="en-US" sz="2230" b="1" spc="-45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2230" dirty="0"/>
          </a:p>
        </p:txBody>
      </p:sp>
      <p:sp>
        <p:nvSpPr>
          <p:cNvPr id="20" name="Text 16"/>
          <p:cNvSpPr/>
          <p:nvPr/>
        </p:nvSpPr>
        <p:spPr>
          <a:xfrm>
            <a:off x="8067199" y="6139458"/>
            <a:ext cx="2359581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22"/>
              </a:lnSpc>
              <a:buNone/>
            </a:pPr>
            <a:r>
              <a:rPr lang="en-US" sz="1858" b="1" spc="-37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Community Support</a:t>
            </a:r>
            <a:endParaRPr lang="en-US" sz="1858" dirty="0"/>
          </a:p>
        </p:txBody>
      </p:sp>
      <p:sp>
        <p:nvSpPr>
          <p:cNvPr id="21" name="Text 17"/>
          <p:cNvSpPr/>
          <p:nvPr/>
        </p:nvSpPr>
        <p:spPr>
          <a:xfrm>
            <a:off x="8067199" y="6554629"/>
            <a:ext cx="5489138" cy="962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27"/>
              </a:lnSpc>
              <a:buNone/>
            </a:pPr>
            <a:r>
              <a:rPr lang="en-US" sz="1579" spc="-32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Popular frameworks have large and active communities, providing access to extensive documentation, support forums, and pre-built libraries.</a:t>
            </a:r>
            <a:endParaRPr lang="en-US" sz="1579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102763"/>
            <a:ext cx="10738961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44"/>
              </a:lnSpc>
              <a:buNone/>
            </a:pPr>
            <a:r>
              <a:rPr lang="en-US" sz="4435" b="1" spc="-89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Benefits of Angular Over Other Frameworks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405068"/>
            <a:ext cx="3857387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spc="-44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Component-Based Architecture</a:t>
            </a:r>
            <a:endParaRPr lang="en-US" sz="2218" dirty="0"/>
          </a:p>
        </p:txBody>
      </p:sp>
      <p:sp>
        <p:nvSpPr>
          <p:cNvPr id="6" name="Text 3"/>
          <p:cNvSpPr/>
          <p:nvPr/>
        </p:nvSpPr>
        <p:spPr>
          <a:xfrm>
            <a:off x="837724" y="3996333"/>
            <a:ext cx="3928586" cy="15320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Angular's component-based architecture enables developers to build modular and reusable UI elements, making it easier to maintain and scale applications.</a:t>
            </a:r>
            <a:endParaRPr lang="en-US" sz="1885" dirty="0"/>
          </a:p>
        </p:txBody>
      </p:sp>
      <p:sp>
        <p:nvSpPr>
          <p:cNvPr id="7" name="Text 4"/>
          <p:cNvSpPr/>
          <p:nvPr/>
        </p:nvSpPr>
        <p:spPr>
          <a:xfrm>
            <a:off x="5357813" y="340506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spc="-44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TypeScript Support</a:t>
            </a:r>
            <a:endParaRPr lang="en-US" sz="2218" dirty="0"/>
          </a:p>
        </p:txBody>
      </p:sp>
      <p:sp>
        <p:nvSpPr>
          <p:cNvPr id="8" name="Text 5"/>
          <p:cNvSpPr/>
          <p:nvPr/>
        </p:nvSpPr>
        <p:spPr>
          <a:xfrm>
            <a:off x="5357813" y="3996333"/>
            <a:ext cx="3928586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utilizes TypeScript, a strongly typed superset of JavaScript, offering better code organization, improved maintainability, and enhanced error detection during development.</a:t>
            </a:r>
            <a:endParaRPr lang="en-US" sz="1885" dirty="0"/>
          </a:p>
        </p:txBody>
      </p:sp>
      <p:sp>
        <p:nvSpPr>
          <p:cNvPr id="9" name="Text 6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72"/>
              </a:lnSpc>
              <a:buNone/>
            </a:pPr>
            <a:r>
              <a:rPr lang="en-US" sz="2218" b="1" spc="-44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CLI</a:t>
            </a:r>
            <a:endParaRPr lang="en-US" sz="2218" dirty="0"/>
          </a:p>
        </p:txBody>
      </p:sp>
      <p:sp>
        <p:nvSpPr>
          <p:cNvPr id="10" name="Text 7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6"/>
              </a:lnSpc>
              <a:buNone/>
            </a:pPr>
            <a:r>
              <a:rPr lang="en-US" sz="1885" spc="-3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comes with a command-line interface (CLI) that simplifies project setup, development, and deployment, automating common tasks and enhancing productivity.</a:t>
            </a:r>
            <a:endParaRPr lang="en-US" sz="1885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7788" y="640318"/>
            <a:ext cx="4483537" cy="530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78"/>
              </a:lnSpc>
              <a:buNone/>
            </a:pPr>
            <a:r>
              <a:rPr lang="en-US" sz="3343" b="1" spc="-67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Setup and Pre-requisites</a:t>
            </a:r>
            <a:endParaRPr lang="en-US" sz="3343" dirty="0"/>
          </a:p>
        </p:txBody>
      </p:sp>
      <p:sp>
        <p:nvSpPr>
          <p:cNvPr id="6" name="Shape 2"/>
          <p:cNvSpPr/>
          <p:nvPr/>
        </p:nvSpPr>
        <p:spPr>
          <a:xfrm>
            <a:off x="6376868" y="1441371"/>
            <a:ext cx="22860" cy="6147792"/>
          </a:xfrm>
          <a:prstGeom prst="roundRect">
            <a:avLst>
              <a:gd name="adj" fmla="val 331467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6568380" y="1835706"/>
            <a:ext cx="631388" cy="22860"/>
          </a:xfrm>
          <a:prstGeom prst="roundRect">
            <a:avLst>
              <a:gd name="adj" fmla="val 331467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6185356" y="1644253"/>
            <a:ext cx="405884" cy="405884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24660" y="1719858"/>
            <a:ext cx="127278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06"/>
              </a:lnSpc>
              <a:buNone/>
            </a:pPr>
            <a:r>
              <a:rPr lang="en-US" sz="2006" b="1" spc="-40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006" dirty="0"/>
          </a:p>
        </p:txBody>
      </p:sp>
      <p:sp>
        <p:nvSpPr>
          <p:cNvPr id="10" name="Text 6"/>
          <p:cNvSpPr/>
          <p:nvPr/>
        </p:nvSpPr>
        <p:spPr>
          <a:xfrm>
            <a:off x="7380565" y="1621750"/>
            <a:ext cx="2122408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9"/>
              </a:lnSpc>
              <a:buNone/>
            </a:pPr>
            <a:r>
              <a:rPr lang="en-US" sz="1671" b="1" spc="-3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 and npm</a:t>
            </a:r>
            <a:endParaRPr lang="en-US" sz="1671" dirty="0"/>
          </a:p>
        </p:txBody>
      </p:sp>
      <p:sp>
        <p:nvSpPr>
          <p:cNvPr id="11" name="Text 7"/>
          <p:cNvSpPr/>
          <p:nvPr/>
        </p:nvSpPr>
        <p:spPr>
          <a:xfrm>
            <a:off x="7380565" y="1995249"/>
            <a:ext cx="6618446" cy="865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73"/>
              </a:lnSpc>
              <a:buNone/>
            </a:pPr>
            <a:r>
              <a:rPr lang="en-US" sz="142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 Node.js, a JavaScript runtime environment, and npm (Node Package Manager), which is used to manage packages and dependencies.</a:t>
            </a:r>
            <a:pPr algn="l" indent="0" marL="0">
              <a:lnSpc>
                <a:spcPts val="2273"/>
              </a:lnSpc>
              <a:buNone/>
            </a:pPr>
            <a:r>
              <a:rPr lang="en-US" sz="142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273"/>
              </a:lnSpc>
              <a:buNone/>
            </a:pPr>
            <a:r>
              <a:rPr lang="en-US" sz="1421" b="1" i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node -v</a:t>
            </a:r>
            <a:endParaRPr lang="en-US" sz="1421" dirty="0"/>
          </a:p>
        </p:txBody>
      </p:sp>
      <p:sp>
        <p:nvSpPr>
          <p:cNvPr id="12" name="Text 8"/>
          <p:cNvSpPr/>
          <p:nvPr/>
        </p:nvSpPr>
        <p:spPr>
          <a:xfrm>
            <a:off x="7380565" y="2969300"/>
            <a:ext cx="6618446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3"/>
              </a:lnSpc>
              <a:buNone/>
            </a:pPr>
            <a:r>
              <a:rPr lang="en-US" sz="1421" b="1" i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npm -v                        </a:t>
            </a:r>
            <a:endParaRPr lang="en-US" sz="1421" dirty="0"/>
          </a:p>
        </p:txBody>
      </p:sp>
      <p:sp>
        <p:nvSpPr>
          <p:cNvPr id="13" name="Text 9"/>
          <p:cNvSpPr/>
          <p:nvPr/>
        </p:nvSpPr>
        <p:spPr>
          <a:xfrm>
            <a:off x="7380565" y="3366135"/>
            <a:ext cx="6618446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3"/>
              </a:lnSpc>
              <a:buNone/>
            </a:pPr>
            <a:r>
              <a:rPr lang="en-US" sz="1421" b="1" i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—&gt;  </a:t>
            </a:r>
            <a:pPr algn="l" indent="0" marL="0">
              <a:lnSpc>
                <a:spcPts val="2273"/>
              </a:lnSpc>
              <a:buNone/>
            </a:pPr>
            <a:r>
              <a:rPr lang="en-US" sz="142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Ensure you have Node.js and npm installed.</a:t>
            </a:r>
            <a:endParaRPr lang="en-US" sz="1421" dirty="0"/>
          </a:p>
        </p:txBody>
      </p:sp>
      <p:sp>
        <p:nvSpPr>
          <p:cNvPr id="14" name="Shape 10"/>
          <p:cNvSpPr/>
          <p:nvPr/>
        </p:nvSpPr>
        <p:spPr>
          <a:xfrm>
            <a:off x="6568380" y="4409837"/>
            <a:ext cx="631388" cy="22860"/>
          </a:xfrm>
          <a:prstGeom prst="roundRect">
            <a:avLst>
              <a:gd name="adj" fmla="val 331467"/>
            </a:avLst>
          </a:prstGeom>
          <a:solidFill>
            <a:srgbClr val="D6BADD"/>
          </a:solidFill>
          <a:ln/>
        </p:spPr>
      </p:sp>
      <p:sp>
        <p:nvSpPr>
          <p:cNvPr id="15" name="Shape 11"/>
          <p:cNvSpPr/>
          <p:nvPr/>
        </p:nvSpPr>
        <p:spPr>
          <a:xfrm>
            <a:off x="6185356" y="4218384"/>
            <a:ext cx="405884" cy="405884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324660" y="4293989"/>
            <a:ext cx="127278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06"/>
              </a:lnSpc>
              <a:buNone/>
            </a:pPr>
            <a:r>
              <a:rPr lang="en-US" sz="2006" b="1" spc="-40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006" dirty="0"/>
          </a:p>
        </p:txBody>
      </p:sp>
      <p:sp>
        <p:nvSpPr>
          <p:cNvPr id="17" name="Text 13"/>
          <p:cNvSpPr/>
          <p:nvPr/>
        </p:nvSpPr>
        <p:spPr>
          <a:xfrm>
            <a:off x="7380565" y="4195882"/>
            <a:ext cx="2122408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9"/>
              </a:lnSpc>
              <a:buNone/>
            </a:pPr>
            <a:r>
              <a:rPr lang="en-US" sz="1671" b="1" spc="-3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CLI</a:t>
            </a:r>
            <a:endParaRPr lang="en-US" sz="1671" dirty="0"/>
          </a:p>
        </p:txBody>
      </p:sp>
      <p:sp>
        <p:nvSpPr>
          <p:cNvPr id="18" name="Text 14"/>
          <p:cNvSpPr/>
          <p:nvPr/>
        </p:nvSpPr>
        <p:spPr>
          <a:xfrm>
            <a:off x="7380565" y="4569381"/>
            <a:ext cx="6618446" cy="865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273"/>
              </a:lnSpc>
              <a:buNone/>
            </a:pPr>
            <a:r>
              <a:rPr lang="en-US" sz="142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Install Angular CLI using npm, which provides tools for creating, developing, and deploying Angular applications.</a:t>
            </a:r>
            <a:pPr algn="l" indent="0" marL="0">
              <a:lnSpc>
                <a:spcPts val="2273"/>
              </a:lnSpc>
              <a:buNone/>
            </a:pPr>
            <a:r>
              <a:rPr lang="en-US" sz="142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273"/>
              </a:lnSpc>
              <a:buNone/>
            </a:pPr>
            <a:r>
              <a:rPr lang="en-US" sz="1421" b="1" i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npm install -g @angular/cli</a:t>
            </a:r>
            <a:endParaRPr lang="en-US" sz="1421" dirty="0"/>
          </a:p>
        </p:txBody>
      </p:sp>
      <p:sp>
        <p:nvSpPr>
          <p:cNvPr id="19" name="Shape 15"/>
          <p:cNvSpPr/>
          <p:nvPr/>
        </p:nvSpPr>
        <p:spPr>
          <a:xfrm>
            <a:off x="6568380" y="6190298"/>
            <a:ext cx="631388" cy="22860"/>
          </a:xfrm>
          <a:prstGeom prst="roundRect">
            <a:avLst>
              <a:gd name="adj" fmla="val 331467"/>
            </a:avLst>
          </a:prstGeom>
          <a:solidFill>
            <a:srgbClr val="D6BADD"/>
          </a:solidFill>
          <a:ln/>
        </p:spPr>
      </p:sp>
      <p:sp>
        <p:nvSpPr>
          <p:cNvPr id="20" name="Shape 16"/>
          <p:cNvSpPr/>
          <p:nvPr/>
        </p:nvSpPr>
        <p:spPr>
          <a:xfrm>
            <a:off x="6185356" y="5998845"/>
            <a:ext cx="405884" cy="405884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6324660" y="6074450"/>
            <a:ext cx="127278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06"/>
              </a:lnSpc>
              <a:buNone/>
            </a:pPr>
            <a:r>
              <a:rPr lang="en-US" sz="2006" b="1" spc="-40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006" dirty="0"/>
          </a:p>
        </p:txBody>
      </p:sp>
      <p:sp>
        <p:nvSpPr>
          <p:cNvPr id="22" name="Text 18"/>
          <p:cNvSpPr/>
          <p:nvPr/>
        </p:nvSpPr>
        <p:spPr>
          <a:xfrm>
            <a:off x="7380565" y="5976342"/>
            <a:ext cx="2566154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9"/>
              </a:lnSpc>
              <a:buNone/>
            </a:pPr>
            <a:r>
              <a:rPr lang="en-US" sz="1671" b="1" spc="-33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Create New Project and Run</a:t>
            </a:r>
            <a:endParaRPr lang="en-US" sz="1671" dirty="0"/>
          </a:p>
        </p:txBody>
      </p:sp>
      <p:sp>
        <p:nvSpPr>
          <p:cNvPr id="23" name="Text 19"/>
          <p:cNvSpPr/>
          <p:nvPr/>
        </p:nvSpPr>
        <p:spPr>
          <a:xfrm>
            <a:off x="7380565" y="6349841"/>
            <a:ext cx="2122408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89"/>
              </a:lnSpc>
              <a:buNone/>
            </a:pPr>
            <a:endParaRPr lang="en-US" sz="1671" dirty="0"/>
          </a:p>
        </p:txBody>
      </p:sp>
      <p:sp>
        <p:nvSpPr>
          <p:cNvPr id="24" name="Text 20"/>
          <p:cNvSpPr/>
          <p:nvPr/>
        </p:nvSpPr>
        <p:spPr>
          <a:xfrm>
            <a:off x="7380565" y="6723340"/>
            <a:ext cx="6618446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3"/>
              </a:lnSpc>
              <a:buNone/>
            </a:pPr>
            <a:r>
              <a:rPr lang="en-US" sz="1421" b="1" i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 new my-angular-app cd my-angular-app</a:t>
            </a:r>
            <a:endParaRPr lang="en-US" sz="1421" dirty="0"/>
          </a:p>
        </p:txBody>
      </p:sp>
      <p:sp>
        <p:nvSpPr>
          <p:cNvPr id="25" name="Text 21"/>
          <p:cNvSpPr/>
          <p:nvPr/>
        </p:nvSpPr>
        <p:spPr>
          <a:xfrm>
            <a:off x="7380565" y="7120176"/>
            <a:ext cx="6618446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273"/>
              </a:lnSpc>
              <a:buNone/>
            </a:pPr>
            <a:r>
              <a:rPr lang="en-US" sz="1421" b="1" i="1" spc="-28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 serve</a:t>
            </a:r>
            <a:endParaRPr lang="en-US" sz="1421" dirty="0"/>
          </a:p>
        </p:txBody>
      </p:sp>
      <p:pic>
        <p:nvPicPr>
          <p:cNvPr id="2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2366" y="842724"/>
            <a:ext cx="7479268" cy="13989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08"/>
              </a:lnSpc>
              <a:buNone/>
            </a:pPr>
            <a:r>
              <a:rPr lang="en-US" sz="4406" b="1" spc="-88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String Interpolation and Property Binding</a:t>
            </a:r>
            <a:endParaRPr lang="en-US" sz="4406" dirty="0"/>
          </a:p>
        </p:txBody>
      </p:sp>
      <p:sp>
        <p:nvSpPr>
          <p:cNvPr id="6" name="Shape 2"/>
          <p:cNvSpPr/>
          <p:nvPr/>
        </p:nvSpPr>
        <p:spPr>
          <a:xfrm>
            <a:off x="832366" y="2598420"/>
            <a:ext cx="3620810" cy="4788337"/>
          </a:xfrm>
          <a:prstGeom prst="roundRect">
            <a:avLst>
              <a:gd name="adj" fmla="val 27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077754" y="2843808"/>
            <a:ext cx="2798088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4"/>
              </a:lnSpc>
              <a:buNone/>
            </a:pPr>
            <a:r>
              <a:rPr lang="en-US" sz="2203" b="1" u="sng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String Interpolation</a:t>
            </a:r>
            <a:endParaRPr lang="en-US" sz="2203" dirty="0"/>
          </a:p>
        </p:txBody>
      </p:sp>
      <p:sp>
        <p:nvSpPr>
          <p:cNvPr id="8" name="Text 4"/>
          <p:cNvSpPr/>
          <p:nvPr/>
        </p:nvSpPr>
        <p:spPr>
          <a:xfrm>
            <a:off x="1077754" y="3336131"/>
            <a:ext cx="3130034" cy="26636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96"/>
              </a:lnSpc>
              <a:buNone/>
            </a:pPr>
            <a:r>
              <a:rPr lang="en-US" sz="1873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String interpolation allows embedding dynamic data within HTML templates using double curly braces ({{ }}). For example:</a:t>
            </a:r>
            <a:pPr indent="0" marL="0">
              <a:lnSpc>
                <a:spcPts val="2996"/>
              </a:lnSpc>
              <a:buNone/>
            </a:pPr>
            <a:r>
              <a:rPr lang="en-US" sz="1873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996"/>
              </a:lnSpc>
              <a:buNone/>
            </a:pPr>
            <a:r>
              <a:rPr lang="en-US" sz="1873" b="1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&lt;h1&gt;{{ title }}&lt;/h1&gt;</a:t>
            </a:r>
            <a:pPr indent="0" marL="0">
              <a:lnSpc>
                <a:spcPts val="2996"/>
              </a:lnSpc>
              <a:buNone/>
            </a:pPr>
            <a:r>
              <a:rPr lang="en-US" sz="1873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(HTML file)</a:t>
            </a:r>
            <a:pPr indent="0" marL="0">
              <a:lnSpc>
                <a:spcPts val="2996"/>
              </a:lnSpc>
              <a:buNone/>
            </a:pPr>
            <a:r>
              <a:rPr lang="en-US" sz="1873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996"/>
              </a:lnSpc>
              <a:buNone/>
            </a:pPr>
            <a:r>
              <a:rPr lang="en-US" sz="1873" b="1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export class AppComponent { title = 'Hello, Angular!'; }</a:t>
            </a:r>
            <a:pPr indent="0" marL="0">
              <a:lnSpc>
                <a:spcPts val="2996"/>
              </a:lnSpc>
              <a:buNone/>
            </a:pPr>
            <a:r>
              <a:rPr lang="en-US" sz="1873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(ts file)</a:t>
            </a:r>
            <a:endParaRPr lang="en-US" sz="1873" dirty="0"/>
          </a:p>
        </p:txBody>
      </p:sp>
      <p:sp>
        <p:nvSpPr>
          <p:cNvPr id="9" name="Shape 5"/>
          <p:cNvSpPr/>
          <p:nvPr/>
        </p:nvSpPr>
        <p:spPr>
          <a:xfrm>
            <a:off x="4690943" y="2598420"/>
            <a:ext cx="3620810" cy="4788337"/>
          </a:xfrm>
          <a:prstGeom prst="roundRect">
            <a:avLst>
              <a:gd name="adj" fmla="val 27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936331" y="2843808"/>
            <a:ext cx="2798088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4"/>
              </a:lnSpc>
              <a:buNone/>
            </a:pPr>
            <a:r>
              <a:rPr lang="en-US" sz="2203" b="1" u="sng" spc="-44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Property Binding</a:t>
            </a:r>
            <a:endParaRPr lang="en-US" sz="2203" dirty="0"/>
          </a:p>
        </p:txBody>
      </p:sp>
      <p:sp>
        <p:nvSpPr>
          <p:cNvPr id="11" name="Text 7"/>
          <p:cNvSpPr/>
          <p:nvPr/>
        </p:nvSpPr>
        <p:spPr>
          <a:xfrm>
            <a:off x="4936331" y="3336131"/>
            <a:ext cx="3130034" cy="38052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96"/>
              </a:lnSpc>
              <a:buNone/>
            </a:pPr>
            <a:r>
              <a:rPr lang="en-US" sz="1873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Property binding allows setting HTML attributes or properties based on component data using square brackets ([]). For example:</a:t>
            </a:r>
            <a:pPr indent="0" marL="0">
              <a:lnSpc>
                <a:spcPts val="2996"/>
              </a:lnSpc>
              <a:buNone/>
            </a:pPr>
            <a:r>
              <a:rPr lang="en-US" sz="1873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996"/>
              </a:lnSpc>
              <a:buNone/>
            </a:pPr>
            <a:r>
              <a:rPr lang="en-US" sz="1873" b="1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&lt;img [src]="imageUrl"&gt;</a:t>
            </a:r>
            <a:pPr indent="0" marL="0">
              <a:lnSpc>
                <a:spcPts val="2996"/>
              </a:lnSpc>
              <a:buNone/>
            </a:pPr>
            <a:r>
              <a:rPr lang="en-US" sz="1873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(HTML file)</a:t>
            </a:r>
            <a:pPr indent="0" marL="0">
              <a:lnSpc>
                <a:spcPts val="2996"/>
              </a:lnSpc>
              <a:buNone/>
            </a:pPr>
            <a:r>
              <a:rPr lang="en-US" sz="1873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996"/>
              </a:lnSpc>
              <a:buNone/>
            </a:pPr>
            <a:r>
              <a:rPr lang="en-US" sz="1873" b="1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export class AppComponent { imageUrl = '</a:t>
            </a:r>
            <a:pPr indent="0" marL="0">
              <a:lnSpc>
                <a:spcPts val="2996"/>
              </a:lnSpc>
              <a:buNone/>
            </a:pPr>
            <a:r>
              <a:rPr lang="en-US" sz="1873" b="1" u="sng" spc="-37" kern="0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https://example.com/image.png</a:t>
            </a:r>
            <a:pPr indent="0" marL="0">
              <a:lnSpc>
                <a:spcPts val="2996"/>
              </a:lnSpc>
              <a:buNone/>
            </a:pPr>
            <a:r>
              <a:rPr lang="en-US" sz="1873" b="1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'; } </a:t>
            </a:r>
            <a:pPr indent="0" marL="0">
              <a:lnSpc>
                <a:spcPts val="2996"/>
              </a:lnSpc>
              <a:buNone/>
            </a:pPr>
            <a:r>
              <a:rPr lang="en-US" sz="1873" spc="-3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(ts file)</a:t>
            </a:r>
            <a:endParaRPr lang="en-US" sz="1873" dirty="0"/>
          </a:p>
        </p:txBody>
      </p:sp>
      <p:pic>
        <p:nvPicPr>
          <p:cNvPr id="12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39569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0945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0977" y="2555319"/>
            <a:ext cx="8262342" cy="4926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81"/>
              </a:lnSpc>
              <a:buNone/>
            </a:pPr>
            <a:r>
              <a:rPr lang="en-US" sz="3105" b="1" spc="-62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Event Binding and Parent/Child Communication</a:t>
            </a:r>
            <a:endParaRPr lang="en-US" sz="310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77" y="3299341"/>
            <a:ext cx="3476149" cy="6702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498" y="4220885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0"/>
              </a:lnSpc>
              <a:buNone/>
            </a:pPr>
            <a:r>
              <a:rPr lang="en-US" sz="1552" b="1" spc="-3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Event Binding</a:t>
            </a:r>
            <a:endParaRPr lang="en-US" sz="1552" dirty="0"/>
          </a:p>
        </p:txBody>
      </p:sp>
      <p:sp>
        <p:nvSpPr>
          <p:cNvPr id="8" name="Text 3"/>
          <p:cNvSpPr/>
          <p:nvPr/>
        </p:nvSpPr>
        <p:spPr>
          <a:xfrm>
            <a:off x="2268498" y="4567833"/>
            <a:ext cx="3141107" cy="18760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Event binding allows triggering component methods in response to HTML events, such as click or change. For example: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&lt;button (click)="handleClick()"&gt;Click Me&lt;/button&gt;  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(HTML file)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export class AppComponent { handleClick() { alert('Button clicked!'); } } 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(ts file)</a:t>
            </a:r>
            <a:endParaRPr lang="en-US" sz="1319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126" y="3299341"/>
            <a:ext cx="3476149" cy="67020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44647" y="4220885"/>
            <a:ext cx="3141107" cy="492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40"/>
              </a:lnSpc>
              <a:buNone/>
            </a:pPr>
            <a:r>
              <a:rPr lang="en-US" sz="1552" b="1" spc="-3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Input Properties (Parent to Child using @Input)</a:t>
            </a:r>
            <a:endParaRPr lang="en-US" sz="1552" dirty="0"/>
          </a:p>
        </p:txBody>
      </p:sp>
      <p:sp>
        <p:nvSpPr>
          <p:cNvPr id="11" name="Text 5"/>
          <p:cNvSpPr/>
          <p:nvPr/>
        </p:nvSpPr>
        <p:spPr>
          <a:xfrm>
            <a:off x="5744647" y="4814292"/>
            <a:ext cx="3141107" cy="1072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Parent components can pass data to child components using input properties, decorated with the @Input() decorator. Child components receive the data using the property name.</a:t>
            </a:r>
            <a:endParaRPr lang="en-US" sz="1319" dirty="0"/>
          </a:p>
        </p:txBody>
      </p:sp>
      <p:sp>
        <p:nvSpPr>
          <p:cNvPr id="12" name="Text 6"/>
          <p:cNvSpPr/>
          <p:nvPr/>
        </p:nvSpPr>
        <p:spPr>
          <a:xfrm>
            <a:off x="5744647" y="5986820"/>
            <a:ext cx="314110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i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// parent.component.html </a:t>
            </a:r>
            <a:endParaRPr lang="en-US" sz="1319" dirty="0"/>
          </a:p>
        </p:txBody>
      </p:sp>
      <p:sp>
        <p:nvSpPr>
          <p:cNvPr id="13" name="Text 7"/>
          <p:cNvSpPr/>
          <p:nvPr/>
        </p:nvSpPr>
        <p:spPr>
          <a:xfrm>
            <a:off x="5744647" y="6355318"/>
            <a:ext cx="3141107" cy="804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&lt;app-child [childData]="parentData"&gt;&lt;/app-child&gt;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111"/>
              </a:lnSpc>
              <a:buNone/>
            </a:pPr>
            <a:r>
              <a:rPr lang="en-US" sz="1319" i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// child.component.ts</a:t>
            </a:r>
            <a:endParaRPr lang="en-US" sz="1319" dirty="0"/>
          </a:p>
        </p:txBody>
      </p:sp>
      <p:sp>
        <p:nvSpPr>
          <p:cNvPr id="14" name="Text 8"/>
          <p:cNvSpPr/>
          <p:nvPr/>
        </p:nvSpPr>
        <p:spPr>
          <a:xfrm>
            <a:off x="5744647" y="7259836"/>
            <a:ext cx="314110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@Input() childData: string;</a:t>
            </a:r>
            <a:endParaRPr lang="en-US" sz="1319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3274" y="3299341"/>
            <a:ext cx="3476149" cy="6702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220795" y="4220885"/>
            <a:ext cx="3141107" cy="492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1940"/>
              </a:lnSpc>
              <a:buNone/>
            </a:pPr>
            <a:r>
              <a:rPr lang="en-US" sz="1552" b="1" spc="-3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Output Properties(Child to Parent using @Output)</a:t>
            </a:r>
            <a:endParaRPr lang="en-US" sz="1552" dirty="0"/>
          </a:p>
        </p:txBody>
      </p:sp>
      <p:sp>
        <p:nvSpPr>
          <p:cNvPr id="17" name="Text 10"/>
          <p:cNvSpPr/>
          <p:nvPr/>
        </p:nvSpPr>
        <p:spPr>
          <a:xfrm>
            <a:off x="9220795" y="4814292"/>
            <a:ext cx="3141107" cy="1608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Child components can emit events to their parent components using output properties, decorated with the @Output() decorator. Parent components can subscribe to these events and handle them accordingly.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111"/>
              </a:lnSpc>
              <a:buNone/>
            </a:pPr>
            <a:r>
              <a:rPr lang="en-US" sz="1319" i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// child.component.ts</a:t>
            </a:r>
            <a:endParaRPr lang="en-US" sz="1319" dirty="0"/>
          </a:p>
        </p:txBody>
      </p:sp>
      <p:sp>
        <p:nvSpPr>
          <p:cNvPr id="18" name="Text 11"/>
          <p:cNvSpPr/>
          <p:nvPr/>
        </p:nvSpPr>
        <p:spPr>
          <a:xfrm>
            <a:off x="9220795" y="6522839"/>
            <a:ext cx="3141107" cy="1340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@Output() childEvent = new EventEmitter&lt;string&gt;(); this.childEvent.emit('data');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111"/>
              </a:lnSpc>
              <a:buNone/>
            </a:pPr>
            <a:r>
              <a:rPr lang="en-US" sz="1319" i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// parent.component.html </a:t>
            </a:r>
            <a:endParaRPr lang="en-US" sz="1319" dirty="0"/>
          </a:p>
        </p:txBody>
      </p:sp>
      <p:sp>
        <p:nvSpPr>
          <p:cNvPr id="19" name="Text 12"/>
          <p:cNvSpPr/>
          <p:nvPr/>
        </p:nvSpPr>
        <p:spPr>
          <a:xfrm>
            <a:off x="9220795" y="7963376"/>
            <a:ext cx="3141107" cy="804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&lt;app-child (childEvent)="handleEvent($event)"&gt;&lt;/app-child&gt;</a:t>
            </a:r>
            <a:endParaRPr lang="en-US" sz="1319" dirty="0"/>
          </a:p>
        </p:txBody>
      </p:sp>
      <p:pic>
        <p:nvPicPr>
          <p:cNvPr id="20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8886" y="1255990"/>
            <a:ext cx="4093488" cy="511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29"/>
              </a:lnSpc>
              <a:buNone/>
            </a:pPr>
            <a:r>
              <a:rPr lang="en-US" sz="3223" b="1" spc="-64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Services</a:t>
            </a:r>
            <a:endParaRPr lang="en-US" sz="3223" dirty="0"/>
          </a:p>
        </p:txBody>
      </p:sp>
      <p:sp>
        <p:nvSpPr>
          <p:cNvPr id="6" name="Shape 2"/>
          <p:cNvSpPr/>
          <p:nvPr/>
        </p:nvSpPr>
        <p:spPr>
          <a:xfrm>
            <a:off x="608886" y="2028468"/>
            <a:ext cx="7926229" cy="4945023"/>
          </a:xfrm>
          <a:prstGeom prst="roundRect">
            <a:avLst>
              <a:gd name="adj" fmla="val 147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16506" y="2036088"/>
            <a:ext cx="7910989" cy="502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790456" y="2148007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b="1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Feature</a:t>
            </a:r>
            <a:endParaRPr lang="en-US" sz="1370" dirty="0"/>
          </a:p>
        </p:txBody>
      </p:sp>
      <p:sp>
        <p:nvSpPr>
          <p:cNvPr id="9" name="Text 5"/>
          <p:cNvSpPr/>
          <p:nvPr/>
        </p:nvSpPr>
        <p:spPr>
          <a:xfrm>
            <a:off x="4749760" y="2148007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b="1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370" dirty="0"/>
          </a:p>
        </p:txBody>
      </p:sp>
      <p:sp>
        <p:nvSpPr>
          <p:cNvPr id="10" name="Shape 6"/>
          <p:cNvSpPr/>
          <p:nvPr/>
        </p:nvSpPr>
        <p:spPr>
          <a:xfrm>
            <a:off x="616506" y="2538174"/>
            <a:ext cx="7910989" cy="171938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790456" y="2650093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b="1" i="1" u="sng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Sharing</a:t>
            </a:r>
            <a:endParaRPr lang="en-US" sz="1370" dirty="0"/>
          </a:p>
        </p:txBody>
      </p:sp>
      <p:sp>
        <p:nvSpPr>
          <p:cNvPr id="12" name="Text 8"/>
          <p:cNvSpPr/>
          <p:nvPr/>
        </p:nvSpPr>
        <p:spPr>
          <a:xfrm>
            <a:off x="790456" y="3032641"/>
            <a:ext cx="3603784" cy="11129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i="1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//In the service:</a:t>
            </a:r>
            <a:pPr indent="0" marL="0">
              <a:lnSpc>
                <a:spcPts val="2192"/>
              </a:lnSpc>
              <a:buNone/>
            </a:pPr>
            <a:r>
              <a:rPr lang="en-US" sz="137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192"/>
              </a:lnSpc>
              <a:buNone/>
            </a:pPr>
            <a:r>
              <a:rPr lang="en-US" sz="1370" b="1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this.dataService.sharedData = 'Shared Data';</a:t>
            </a:r>
            <a:pPr indent="0" marL="0">
              <a:lnSpc>
                <a:spcPts val="2192"/>
              </a:lnSpc>
              <a:buNone/>
            </a:pPr>
            <a:r>
              <a:rPr lang="en-US" sz="137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192"/>
              </a:lnSpc>
              <a:buNone/>
            </a:pPr>
            <a:r>
              <a:rPr lang="en-US" sz="1370" i="1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//In a component:</a:t>
            </a:r>
            <a:pPr indent="0" marL="0">
              <a:lnSpc>
                <a:spcPts val="2192"/>
              </a:lnSpc>
              <a:buNone/>
            </a:pPr>
            <a:r>
              <a:rPr lang="en-US" sz="137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indent="0" marL="0">
              <a:lnSpc>
                <a:spcPts val="2192"/>
              </a:lnSpc>
              <a:buNone/>
            </a:pPr>
            <a:r>
              <a:rPr lang="en-US" sz="1370" b="1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unknown link = this.dataService.sharedData;</a:t>
            </a:r>
            <a:endParaRPr lang="en-US" sz="1370" dirty="0"/>
          </a:p>
        </p:txBody>
      </p:sp>
      <p:sp>
        <p:nvSpPr>
          <p:cNvPr id="13" name="Text 9"/>
          <p:cNvSpPr/>
          <p:nvPr/>
        </p:nvSpPr>
        <p:spPr>
          <a:xfrm>
            <a:off x="4749760" y="2650093"/>
            <a:ext cx="3603784" cy="834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Services enable sharing data across multiple components, ensuring data consistency and avoiding duplication.</a:t>
            </a:r>
            <a:endParaRPr lang="en-US" sz="1370" dirty="0"/>
          </a:p>
        </p:txBody>
      </p:sp>
      <p:sp>
        <p:nvSpPr>
          <p:cNvPr id="14" name="Shape 10"/>
          <p:cNvSpPr/>
          <p:nvPr/>
        </p:nvSpPr>
        <p:spPr>
          <a:xfrm>
            <a:off x="616506" y="4257556"/>
            <a:ext cx="7910989" cy="11628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790456" y="4369475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b="1" i="1" u="sng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Reusable Logic</a:t>
            </a:r>
            <a:endParaRPr lang="en-US" sz="1370" dirty="0"/>
          </a:p>
        </p:txBody>
      </p:sp>
      <p:sp>
        <p:nvSpPr>
          <p:cNvPr id="16" name="Text 12"/>
          <p:cNvSpPr/>
          <p:nvPr/>
        </p:nvSpPr>
        <p:spPr>
          <a:xfrm>
            <a:off x="790456" y="4752023"/>
            <a:ext cx="3603784" cy="5564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this.http.get('</a:t>
            </a:r>
            <a:pPr indent="0" marL="0">
              <a:lnSpc>
                <a:spcPts val="2192"/>
              </a:lnSpc>
              <a:buNone/>
            </a:pPr>
            <a:r>
              <a:rPr lang="en-US" sz="1370" u="sng" spc="-27" kern="0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https://api.example.com/data').subscribe</a:t>
            </a:r>
            <a:pPr indent="0" marL="0">
              <a:lnSpc>
                <a:spcPts val="2192"/>
              </a:lnSpc>
              <a:buNone/>
            </a:pPr>
            <a:r>
              <a:rPr lang="en-US" sz="137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(response =&gt; this.data = response);</a:t>
            </a:r>
            <a:endParaRPr lang="en-US" sz="1370" dirty="0"/>
          </a:p>
        </p:txBody>
      </p:sp>
      <p:sp>
        <p:nvSpPr>
          <p:cNvPr id="17" name="Text 13"/>
          <p:cNvSpPr/>
          <p:nvPr/>
        </p:nvSpPr>
        <p:spPr>
          <a:xfrm>
            <a:off x="4749760" y="4369475"/>
            <a:ext cx="3603784" cy="834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Services encapsulate reusable logic, such as API calls, data validation, or utility functions, making it easier to maintain and reuse code.</a:t>
            </a:r>
            <a:endParaRPr lang="en-US" sz="1370" dirty="0"/>
          </a:p>
        </p:txBody>
      </p:sp>
      <p:sp>
        <p:nvSpPr>
          <p:cNvPr id="18" name="Shape 14"/>
          <p:cNvSpPr/>
          <p:nvPr/>
        </p:nvSpPr>
        <p:spPr>
          <a:xfrm>
            <a:off x="616506" y="5420439"/>
            <a:ext cx="7910989" cy="154543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790456" y="5532358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b="1" i="1" u="sng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Dependency Injection</a:t>
            </a:r>
            <a:endParaRPr lang="en-US" sz="1370" dirty="0"/>
          </a:p>
        </p:txBody>
      </p:sp>
      <p:sp>
        <p:nvSpPr>
          <p:cNvPr id="20" name="Text 16"/>
          <p:cNvSpPr/>
          <p:nvPr/>
        </p:nvSpPr>
        <p:spPr>
          <a:xfrm>
            <a:off x="790456" y="5914906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b="1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constructor(private myService: MyService) { }</a:t>
            </a:r>
            <a:endParaRPr lang="en-US" sz="1370" dirty="0"/>
          </a:p>
        </p:txBody>
      </p:sp>
      <p:sp>
        <p:nvSpPr>
          <p:cNvPr id="21" name="Text 17"/>
          <p:cNvSpPr/>
          <p:nvPr/>
        </p:nvSpPr>
        <p:spPr>
          <a:xfrm>
            <a:off x="790456" y="6297454"/>
            <a:ext cx="3603784" cy="5564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spc="-27" kern="0" dirty="0">
                <a:solidFill>
                  <a:srgbClr val="272525"/>
                </a:solidFill>
                <a:highlight>
                  <a:srgbClr val="F0D4F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MyService</a:t>
            </a:r>
            <a:pPr indent="0" marL="0">
              <a:lnSpc>
                <a:spcPts val="2192"/>
              </a:lnSpc>
              <a:buNone/>
            </a:pPr>
            <a:r>
              <a:rPr lang="en-US" sz="137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injected into the component via the constructor, allowing access to its functionality</a:t>
            </a:r>
            <a:endParaRPr lang="en-US" sz="1370" dirty="0"/>
          </a:p>
        </p:txBody>
      </p:sp>
      <p:sp>
        <p:nvSpPr>
          <p:cNvPr id="22" name="Text 18"/>
          <p:cNvSpPr/>
          <p:nvPr/>
        </p:nvSpPr>
        <p:spPr>
          <a:xfrm>
            <a:off x="4749760" y="5532358"/>
            <a:ext cx="3603784" cy="11129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92"/>
              </a:lnSpc>
              <a:buNone/>
            </a:pPr>
            <a:r>
              <a:rPr lang="en-US" sz="1370" spc="-27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Angular's dependency injection mechanism allows injecting services into components, making it easy to access service functionality without tightly coupling components.</a:t>
            </a:r>
            <a:endParaRPr lang="en-US" sz="1370" dirty="0"/>
          </a:p>
        </p:txBody>
      </p:sp>
      <p:pic>
        <p:nvPicPr>
          <p:cNvPr id="23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88801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8880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6383" y="460772"/>
            <a:ext cx="3942636" cy="4926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81"/>
              </a:lnSpc>
              <a:buNone/>
            </a:pPr>
            <a:r>
              <a:rPr lang="en-US" sz="3105" b="1" spc="-62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Directives</a:t>
            </a:r>
            <a:endParaRPr lang="en-US" sz="3105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83" y="1204793"/>
            <a:ext cx="418862" cy="4188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86383" y="1791176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0"/>
              </a:lnSpc>
              <a:buNone/>
            </a:pPr>
            <a:r>
              <a:rPr lang="en-US" sz="1552" b="1" spc="-3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Structural Directives</a:t>
            </a:r>
            <a:endParaRPr lang="en-US" sz="1552" dirty="0"/>
          </a:p>
        </p:txBody>
      </p:sp>
      <p:sp>
        <p:nvSpPr>
          <p:cNvPr id="8" name="Text 3"/>
          <p:cNvSpPr/>
          <p:nvPr/>
        </p:nvSpPr>
        <p:spPr>
          <a:xfrm>
            <a:off x="586383" y="2138124"/>
            <a:ext cx="7971234" cy="804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Structural directives modify the DOM structure, adding, removing, or manipulating elements based on conditions. Examples include *ngIf, *ngFor, and *ngSwitch.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&lt;div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pPr algn="l" indent="0" marL="0">
              <a:lnSpc>
                <a:spcPts val="2111"/>
              </a:lnSpc>
              <a:buNone/>
            </a:pPr>
            <a:r>
              <a:rPr lang="en-US" sz="1319" b="1" i="1" spc="-26" kern="0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*ngIf  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="isVisible"&gt;Content&lt;/div&gt;</a:t>
            </a:r>
            <a:endParaRPr lang="en-US" sz="1319" dirty="0"/>
          </a:p>
        </p:txBody>
      </p:sp>
      <p:sp>
        <p:nvSpPr>
          <p:cNvPr id="9" name="Text 4"/>
          <p:cNvSpPr/>
          <p:nvPr/>
        </p:nvSpPr>
        <p:spPr>
          <a:xfrm>
            <a:off x="586383" y="3042642"/>
            <a:ext cx="7971234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&lt;div </a:t>
            </a:r>
            <a:pPr algn="l" indent="0" marL="0">
              <a:lnSpc>
                <a:spcPts val="2111"/>
              </a:lnSpc>
              <a:buNone/>
            </a:pPr>
            <a:r>
              <a:rPr lang="en-US" sz="1319" b="1" i="1" spc="-26" kern="0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*ngFor 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="let item of items"&gt;{{ item }}&lt;/div&gt;</a:t>
            </a:r>
            <a:endParaRPr lang="en-US" sz="1319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83" y="3813334"/>
            <a:ext cx="418862" cy="4188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6383" y="4399717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0"/>
              </a:lnSpc>
              <a:buNone/>
            </a:pPr>
            <a:r>
              <a:rPr lang="en-US" sz="1552" b="1" spc="-3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Attribute Directives</a:t>
            </a:r>
            <a:endParaRPr lang="en-US" sz="1552" dirty="0"/>
          </a:p>
        </p:txBody>
      </p:sp>
      <p:sp>
        <p:nvSpPr>
          <p:cNvPr id="12" name="Text 6"/>
          <p:cNvSpPr/>
          <p:nvPr/>
        </p:nvSpPr>
        <p:spPr>
          <a:xfrm>
            <a:off x="586383" y="4746665"/>
            <a:ext cx="7971234" cy="1072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Attribute directives modify the appearance or behavior of existing elements by changing their attributes or styles. Examples include ngClass, ngStyle, and ngModel.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&lt;div </a:t>
            </a:r>
            <a:pPr algn="l" indent="0" marL="0">
              <a:lnSpc>
                <a:spcPts val="2111"/>
              </a:lnSpc>
              <a:buNone/>
            </a:pPr>
            <a:r>
              <a:rPr lang="en-US" sz="1319" b="1" i="1" spc="-26" kern="0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[ngClass] 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="{'active': isActive}"&gt;Content&lt;/div&gt;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&lt;div </a:t>
            </a:r>
            <a:pPr algn="l" indent="0" marL="0">
              <a:lnSpc>
                <a:spcPts val="2111"/>
              </a:lnSpc>
              <a:buNone/>
            </a:pPr>
            <a:r>
              <a:rPr lang="en-US" sz="1319" b="1" i="1" spc="-26" kern="0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[ngStyle]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="{'color': isRed ? 'red' : 'blue'}"&gt;Styled Content&lt;/div&gt;</a:t>
            </a:r>
            <a:endParaRPr lang="en-US" sz="1319" dirty="0"/>
          </a:p>
        </p:txBody>
      </p:sp>
      <p:sp>
        <p:nvSpPr>
          <p:cNvPr id="13" name="Text 7"/>
          <p:cNvSpPr/>
          <p:nvPr/>
        </p:nvSpPr>
        <p:spPr>
          <a:xfrm>
            <a:off x="586383" y="5919192"/>
            <a:ext cx="7971234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&lt;input </a:t>
            </a:r>
            <a:pPr algn="l" indent="0" marL="0">
              <a:lnSpc>
                <a:spcPts val="2111"/>
              </a:lnSpc>
              <a:buNone/>
            </a:pPr>
            <a:r>
              <a:rPr lang="en-US" sz="1319" b="1" i="1" spc="-26" kern="0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[(ngModel)]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="username" placeholder="Enter username"&gt;</a:t>
            </a:r>
            <a:endParaRPr lang="en-US" sz="1319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83" y="6689884"/>
            <a:ext cx="418862" cy="41886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86383" y="7276267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40"/>
              </a:lnSpc>
              <a:buNone/>
            </a:pPr>
            <a:r>
              <a:rPr lang="en-US" sz="1552" b="1" spc="-3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Custom Directives</a:t>
            </a:r>
            <a:endParaRPr lang="en-US" sz="1552" dirty="0"/>
          </a:p>
        </p:txBody>
      </p:sp>
      <p:sp>
        <p:nvSpPr>
          <p:cNvPr id="16" name="Text 9"/>
          <p:cNvSpPr/>
          <p:nvPr/>
        </p:nvSpPr>
        <p:spPr>
          <a:xfrm>
            <a:off x="586383" y="7623215"/>
            <a:ext cx="7971234" cy="804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Custom directives extend Angular's functionality by creating reusable logic and behavior that can be applied to elements. They allow developers to create custom behaviors and interactions.</a:t>
            </a:r>
            <a:pPr algn="l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&lt;p</a:t>
            </a:r>
            <a:pPr algn="l" indent="0" marL="0">
              <a:lnSpc>
                <a:spcPts val="2111"/>
              </a:lnSpc>
              <a:buNone/>
            </a:pPr>
            <a:r>
              <a:rPr lang="en-US" sz="1319" b="1" i="1" spc="-26" kern="0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appHighlight</a:t>
            </a:r>
            <a:pPr algn="l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&gt;Hover over this text to see the highlight effect.&lt;/p&gt;</a:t>
            </a:r>
            <a:endParaRPr lang="en-US" sz="1319" dirty="0"/>
          </a:p>
        </p:txBody>
      </p:sp>
      <p:pic>
        <p:nvPicPr>
          <p:cNvPr id="17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18317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0945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00977" y="2555319"/>
            <a:ext cx="3942636" cy="4926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81"/>
              </a:lnSpc>
              <a:buNone/>
            </a:pPr>
            <a:r>
              <a:rPr lang="en-US" sz="3105" b="1" spc="-62" kern="0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Forms</a:t>
            </a:r>
            <a:endParaRPr lang="en-US" sz="3105" dirty="0"/>
          </a:p>
        </p:txBody>
      </p:sp>
      <p:sp>
        <p:nvSpPr>
          <p:cNvPr id="6" name="Shape 2"/>
          <p:cNvSpPr/>
          <p:nvPr/>
        </p:nvSpPr>
        <p:spPr>
          <a:xfrm>
            <a:off x="2100977" y="6376868"/>
            <a:ext cx="10428446" cy="22860"/>
          </a:xfrm>
          <a:prstGeom prst="roundRect">
            <a:avLst>
              <a:gd name="adj" fmla="val 307865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4654748" y="5790486"/>
            <a:ext cx="22860" cy="586383"/>
          </a:xfrm>
          <a:prstGeom prst="roundRect">
            <a:avLst>
              <a:gd name="adj" fmla="val 307865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4477703" y="6188392"/>
            <a:ext cx="376952" cy="37695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607004" y="6258520"/>
            <a:ext cx="118229" cy="236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63"/>
              </a:lnSpc>
              <a:buNone/>
            </a:pPr>
            <a:r>
              <a:rPr lang="en-US" sz="1863" b="1" spc="-37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1863" dirty="0"/>
          </a:p>
        </p:txBody>
      </p:sp>
      <p:sp>
        <p:nvSpPr>
          <p:cNvPr id="10" name="Text 6"/>
          <p:cNvSpPr/>
          <p:nvPr/>
        </p:nvSpPr>
        <p:spPr>
          <a:xfrm>
            <a:off x="3652599" y="3935849"/>
            <a:ext cx="2027039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40"/>
              </a:lnSpc>
              <a:buNone/>
            </a:pPr>
            <a:r>
              <a:rPr lang="en-US" sz="1552" b="1" spc="-3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Template-Driven Forms</a:t>
            </a:r>
            <a:endParaRPr lang="en-US" sz="1552" dirty="0"/>
          </a:p>
        </p:txBody>
      </p:sp>
      <p:sp>
        <p:nvSpPr>
          <p:cNvPr id="11" name="Text 7"/>
          <p:cNvSpPr/>
          <p:nvPr/>
        </p:nvSpPr>
        <p:spPr>
          <a:xfrm>
            <a:off x="2268498" y="4282797"/>
            <a:ext cx="4795361" cy="1340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Template-driven forms are created using Angular directives and templates, making it easy to build forms using declarative syntax. The</a:t>
            </a:r>
            <a:pPr algn="ctr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ngModel</a:t>
            </a:r>
            <a:pPr algn="ctr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directive is central to data binding and validation in template-driven forms.</a:t>
            </a:r>
            <a:pPr algn="ctr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ctr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&lt;form #form="ngForm"&gt; &lt;input name="name" </a:t>
            </a:r>
            <a:pPr algn="ctr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ngModel</a:t>
            </a:r>
            <a:pPr algn="ctr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&gt; &lt;/form&gt;</a:t>
            </a:r>
            <a:endParaRPr lang="en-US" sz="1319" dirty="0"/>
          </a:p>
        </p:txBody>
      </p:sp>
      <p:sp>
        <p:nvSpPr>
          <p:cNvPr id="12" name="Shape 8"/>
          <p:cNvSpPr/>
          <p:nvPr/>
        </p:nvSpPr>
        <p:spPr>
          <a:xfrm>
            <a:off x="7303651" y="6376868"/>
            <a:ext cx="22860" cy="586383"/>
          </a:xfrm>
          <a:prstGeom prst="roundRect">
            <a:avLst>
              <a:gd name="adj" fmla="val 307865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7126605" y="6188392"/>
            <a:ext cx="376952" cy="37695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55907" y="6258520"/>
            <a:ext cx="118229" cy="236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63"/>
              </a:lnSpc>
              <a:buNone/>
            </a:pPr>
            <a:r>
              <a:rPr lang="en-US" sz="1863" b="1" spc="-37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1863" dirty="0"/>
          </a:p>
        </p:txBody>
      </p:sp>
      <p:sp>
        <p:nvSpPr>
          <p:cNvPr id="15" name="Text 11"/>
          <p:cNvSpPr/>
          <p:nvPr/>
        </p:nvSpPr>
        <p:spPr>
          <a:xfrm>
            <a:off x="6329482" y="7130891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40"/>
              </a:lnSpc>
              <a:buNone/>
            </a:pPr>
            <a:r>
              <a:rPr lang="en-US" sz="1552" b="1" spc="-3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Reactive Forms</a:t>
            </a:r>
            <a:endParaRPr lang="en-US" sz="1552" dirty="0"/>
          </a:p>
        </p:txBody>
      </p:sp>
      <p:sp>
        <p:nvSpPr>
          <p:cNvPr id="16" name="Text 12"/>
          <p:cNvSpPr/>
          <p:nvPr/>
        </p:nvSpPr>
        <p:spPr>
          <a:xfrm>
            <a:off x="4917400" y="7477839"/>
            <a:ext cx="4795480" cy="1340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Reactive forms provide a more powerful and flexible approach to form management, using classes and objects to represent form data and control. They offer more control over form state, validation, and asynchronous operations.</a:t>
            </a:r>
            <a:pPr algn="ctr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ctr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this.form = </a:t>
            </a:r>
            <a:pPr algn="ctr" indent="0" marL="0">
              <a:lnSpc>
                <a:spcPts val="2111"/>
              </a:lnSpc>
              <a:buNone/>
            </a:pPr>
            <a:r>
              <a:rPr lang="en-US" sz="1319" b="1" u="sng" spc="-26" kern="0" dirty="0">
                <a:solidFill>
                  <a:srgbClr val="BE49D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this.fb.group</a:t>
            </a:r>
            <a:pPr algn="ctr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({ name: [''] });</a:t>
            </a:r>
            <a:endParaRPr lang="en-US" sz="1319" dirty="0"/>
          </a:p>
        </p:txBody>
      </p:sp>
      <p:sp>
        <p:nvSpPr>
          <p:cNvPr id="17" name="Text 13"/>
          <p:cNvSpPr/>
          <p:nvPr/>
        </p:nvSpPr>
        <p:spPr>
          <a:xfrm>
            <a:off x="4917400" y="8918377"/>
            <a:ext cx="4795480" cy="804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ctr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&lt;form [formGroup]="form"&gt; &lt;input formControlName="name"&gt; &lt;/form&gt;</a:t>
            </a:r>
            <a:endParaRPr lang="en-US" sz="1319" dirty="0"/>
          </a:p>
        </p:txBody>
      </p:sp>
      <p:sp>
        <p:nvSpPr>
          <p:cNvPr id="18" name="Shape 14"/>
          <p:cNvSpPr/>
          <p:nvPr/>
        </p:nvSpPr>
        <p:spPr>
          <a:xfrm>
            <a:off x="9952673" y="5790486"/>
            <a:ext cx="22860" cy="586383"/>
          </a:xfrm>
          <a:prstGeom prst="roundRect">
            <a:avLst>
              <a:gd name="adj" fmla="val 307865"/>
            </a:avLst>
          </a:prstGeom>
          <a:solidFill>
            <a:srgbClr val="D6BADD"/>
          </a:solidFill>
          <a:ln/>
        </p:spPr>
      </p:sp>
      <p:sp>
        <p:nvSpPr>
          <p:cNvPr id="19" name="Shape 15"/>
          <p:cNvSpPr/>
          <p:nvPr/>
        </p:nvSpPr>
        <p:spPr>
          <a:xfrm>
            <a:off x="9775627" y="6188392"/>
            <a:ext cx="376952" cy="37695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9904928" y="6258520"/>
            <a:ext cx="118229" cy="236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863"/>
              </a:lnSpc>
              <a:buNone/>
            </a:pPr>
            <a:r>
              <a:rPr lang="en-US" sz="1863" b="1" spc="-37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1863" dirty="0"/>
          </a:p>
        </p:txBody>
      </p:sp>
      <p:sp>
        <p:nvSpPr>
          <p:cNvPr id="21" name="Text 17"/>
          <p:cNvSpPr/>
          <p:nvPr/>
        </p:nvSpPr>
        <p:spPr>
          <a:xfrm>
            <a:off x="8978503" y="3299341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40"/>
              </a:lnSpc>
              <a:buNone/>
            </a:pPr>
            <a:r>
              <a:rPr lang="en-US" sz="1552" b="1" spc="-31" kern="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Validation</a:t>
            </a:r>
            <a:endParaRPr lang="en-US" sz="1552" dirty="0"/>
          </a:p>
        </p:txBody>
      </p:sp>
      <p:sp>
        <p:nvSpPr>
          <p:cNvPr id="22" name="Text 18"/>
          <p:cNvSpPr/>
          <p:nvPr/>
        </p:nvSpPr>
        <p:spPr>
          <a:xfrm>
            <a:off x="7566422" y="3646289"/>
            <a:ext cx="4795480" cy="1608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provides built-in validation mechanisms to ensure data quality, such as required fields, email validation, and custom validation logic. Validation errors can be displayed to users to guide them in correcting their input.</a:t>
            </a:r>
            <a:pPr algn="ctr" indent="0" marL="0">
              <a:lnSpc>
                <a:spcPts val="2111"/>
              </a:lnSpc>
              <a:buNone/>
            </a:pPr>
            <a:r>
              <a:rPr lang="en-US" sz="1319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pPr algn="ctr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this.myForm = new FormGroup({ name: new FormControl('', </a:t>
            </a:r>
            <a:pPr algn="ctr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F44444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Validators.required</a:t>
            </a:r>
            <a:pPr algn="ctr" indent="0" marL="0">
              <a:lnSpc>
                <a:spcPts val="2111"/>
              </a:lnSpc>
              <a:buNone/>
            </a:pPr>
            <a:r>
              <a:rPr lang="en-US" sz="1319" b="1" spc="-26" kern="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});</a:t>
            </a:r>
            <a:endParaRPr lang="en-US" sz="1319" dirty="0"/>
          </a:p>
        </p:txBody>
      </p:sp>
      <p:sp>
        <p:nvSpPr>
          <p:cNvPr id="23" name="Text 19"/>
          <p:cNvSpPr/>
          <p:nvPr/>
        </p:nvSpPr>
        <p:spPr>
          <a:xfrm>
            <a:off x="7566422" y="5354836"/>
            <a:ext cx="4795480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11"/>
              </a:lnSpc>
              <a:buNone/>
            </a:pPr>
            <a:endParaRPr lang="en-US" sz="1319" dirty="0"/>
          </a:p>
        </p:txBody>
      </p:sp>
      <p:pic>
        <p:nvPicPr>
          <p:cNvPr id="24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2024-08-07T16:35:25Z</dcterms:created>
  <dcterms:modified xsi:type="dcterms:W3CDTF">2024-08-07T16:35:25Z</dcterms:modified>
</cp:coreProperties>
</file>